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12"/>
  </p:notesMasterIdLst>
  <p:sldIdLst>
    <p:sldId id="256" r:id="rId2"/>
    <p:sldId id="257" r:id="rId3"/>
    <p:sldId id="263" r:id="rId4"/>
    <p:sldId id="259" r:id="rId5"/>
    <p:sldId id="269" r:id="rId6"/>
    <p:sldId id="267" r:id="rId7"/>
    <p:sldId id="261" r:id="rId8"/>
    <p:sldId id="258" r:id="rId9"/>
    <p:sldId id="262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4713" autoAdjust="0"/>
  </p:normalViewPr>
  <p:slideViewPr>
    <p:cSldViewPr snapToGrid="0">
      <p:cViewPr varScale="1">
        <p:scale>
          <a:sx n="106" d="100"/>
          <a:sy n="106" d="100"/>
        </p:scale>
        <p:origin x="-61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4F9BA-8D24-4253-A3D0-2B24252DC059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301AD-7B86-4F4C-A1E7-5AB2E2F7A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17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01AD-7B86-4F4C-A1E7-5AB2E2F7A06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822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0817-6522-427C-BB9B-4776B9ECF9E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100817-6522-427C-BB9B-4776B9ECF9E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EAC5443-B6D0-4A97-AFC0-CF63E948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4218317"/>
            <a:ext cx="9134417" cy="2268747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			</a:t>
            </a:r>
            <a:r>
              <a:rPr lang="ru-RU" dirty="0" smtClean="0">
                <a:solidFill>
                  <a:schemeClr val="tx1"/>
                </a:solidFill>
              </a:rPr>
              <a:t>Адрес: Республика Алтай,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Улаганский район, с. Улаган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			Сроки реализации: </a:t>
            </a:r>
            <a:r>
              <a:rPr lang="ru-RU" b="1" dirty="0" smtClean="0">
                <a:solidFill>
                  <a:schemeClr val="tx1"/>
                </a:solidFill>
              </a:rPr>
              <a:t>2016-2017 годы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767" y="618435"/>
            <a:ext cx="10889673" cy="31887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Открытие визит-центра в муниципальном образовании «Улаганский район»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6445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687" y="461357"/>
            <a:ext cx="10911840" cy="885305"/>
          </a:xfrm>
        </p:spPr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6938" y="1598691"/>
            <a:ext cx="105516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Адрес: Республика Алтай,</a:t>
            </a:r>
          </a:p>
          <a:p>
            <a:r>
              <a:rPr lang="ru-RU" sz="2400" dirty="0" smtClean="0"/>
              <a:t>Улаганский район, с. Улаган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85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029" y="749220"/>
            <a:ext cx="9601196" cy="4199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Общие сведения о проекте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64234" y="1285336"/>
            <a:ext cx="10852030" cy="522760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9600" b="1" u="sng" dirty="0" smtClean="0"/>
              <a:t>Суть инвестиционного проекта: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9600" dirty="0" smtClean="0"/>
              <a:t>	</a:t>
            </a:r>
            <a:r>
              <a:rPr lang="ru-RU" sz="9600" dirty="0" smtClean="0"/>
              <a:t>О</a:t>
            </a:r>
            <a:r>
              <a:rPr lang="ru-RU" sz="9600" dirty="0" smtClean="0"/>
              <a:t>писание </a:t>
            </a:r>
            <a:r>
              <a:rPr lang="ru-RU" sz="9600" dirty="0" smtClean="0"/>
              <a:t>создания визит-центра в муниципальном образовании «Улаганский район» с разработкой необходимой  инфраструктуры</a:t>
            </a:r>
            <a:endParaRPr lang="ru-RU" sz="9600" u="sng" dirty="0" smtClean="0"/>
          </a:p>
          <a:p>
            <a:pPr>
              <a:lnSpc>
                <a:spcPct val="120000"/>
              </a:lnSpc>
            </a:pPr>
            <a:r>
              <a:rPr lang="ru-RU" sz="9600" b="1" u="sng" dirty="0" smtClean="0"/>
              <a:t>Общая </a:t>
            </a:r>
            <a:r>
              <a:rPr lang="ru-RU" sz="9600" b="1" u="sng" dirty="0"/>
              <a:t>стоимость </a:t>
            </a:r>
            <a:r>
              <a:rPr lang="ru-RU" sz="9600" b="1" u="sng" dirty="0" smtClean="0"/>
              <a:t>проекта: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9600" dirty="0" smtClean="0"/>
              <a:t>Для реализации проекта необходимо  финансирование в размере </a:t>
            </a:r>
            <a:r>
              <a:rPr lang="ru-RU" sz="9600" b="1" dirty="0" smtClean="0"/>
              <a:t>11,500</a:t>
            </a:r>
            <a:r>
              <a:rPr lang="ru-RU" sz="9600" dirty="0" smtClean="0"/>
              <a:t> тыс. рублей, в том числе:</a:t>
            </a:r>
          </a:p>
          <a:p>
            <a:r>
              <a:rPr lang="ru-RU" sz="9600" dirty="0" smtClean="0"/>
              <a:t>Затрат на строительно-монтажные работы            </a:t>
            </a:r>
            <a:r>
              <a:rPr lang="ru-RU" sz="9600" b="1" dirty="0" smtClean="0"/>
              <a:t>8,500</a:t>
            </a:r>
            <a:r>
              <a:rPr lang="ru-RU" sz="9600" dirty="0" smtClean="0"/>
              <a:t> тыс. руб.;</a:t>
            </a:r>
          </a:p>
          <a:p>
            <a:r>
              <a:rPr lang="ru-RU" sz="9600" dirty="0" smtClean="0"/>
              <a:t>Затрат на оборудование                                             </a:t>
            </a:r>
            <a:r>
              <a:rPr lang="ru-RU" sz="9600" b="1" dirty="0" smtClean="0"/>
              <a:t>1,75</a:t>
            </a:r>
            <a:r>
              <a:rPr lang="ru-RU" sz="9600" dirty="0" smtClean="0"/>
              <a:t> тыс. руб.;</a:t>
            </a:r>
          </a:p>
          <a:p>
            <a:r>
              <a:rPr lang="ru-RU" sz="9600" dirty="0" smtClean="0"/>
              <a:t>Прочие  затраты                                                         </a:t>
            </a:r>
            <a:r>
              <a:rPr lang="ru-RU" sz="9600" b="1" dirty="0" smtClean="0"/>
              <a:t> 1,25</a:t>
            </a:r>
            <a:r>
              <a:rPr lang="ru-RU" sz="9600" dirty="0" smtClean="0"/>
              <a:t> тыс. руб.</a:t>
            </a:r>
          </a:p>
          <a:p>
            <a:pPr>
              <a:lnSpc>
                <a:spcPct val="120000"/>
              </a:lnSpc>
            </a:pPr>
            <a:r>
              <a:rPr lang="ru-RU" sz="9600" b="1" u="sng" dirty="0" smtClean="0"/>
              <a:t>Объем </a:t>
            </a:r>
            <a:r>
              <a:rPr lang="ru-RU" sz="9600" b="1" u="sng" dirty="0" smtClean="0"/>
              <a:t>выполненных работ: </a:t>
            </a:r>
          </a:p>
          <a:p>
            <a:pPr>
              <a:lnSpc>
                <a:spcPct val="120000"/>
              </a:lnSpc>
              <a:buNone/>
            </a:pPr>
            <a:r>
              <a:rPr lang="ru-RU" sz="9600" dirty="0" smtClean="0"/>
              <a:t>	Этап планирования, проектирования и разработки ПСД;</a:t>
            </a:r>
          </a:p>
          <a:p>
            <a:pPr>
              <a:lnSpc>
                <a:spcPct val="120000"/>
              </a:lnSpc>
            </a:pPr>
            <a:r>
              <a:rPr lang="ru-RU" sz="9600" b="1" u="sng" dirty="0" smtClean="0"/>
              <a:t>Государственная поддержка</a:t>
            </a:r>
            <a:r>
              <a:rPr lang="ru-RU" sz="9600" b="1" dirty="0" smtClean="0"/>
              <a:t>: </a:t>
            </a:r>
          </a:p>
          <a:p>
            <a:pPr>
              <a:lnSpc>
                <a:spcPct val="120000"/>
              </a:lnSpc>
              <a:buNone/>
            </a:pPr>
            <a:r>
              <a:rPr lang="ru-RU" sz="9600" dirty="0" smtClean="0"/>
              <a:t>	Отсутствует</a:t>
            </a:r>
            <a:endParaRPr lang="ru-RU" sz="9600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3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57" y="471081"/>
            <a:ext cx="10972800" cy="792454"/>
          </a:xfrm>
        </p:spPr>
        <p:txBody>
          <a:bodyPr/>
          <a:lstStyle/>
          <a:p>
            <a:r>
              <a:rPr lang="ru-RU" dirty="0" smtClean="0"/>
              <a:t>Основные этапы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53934" y="1762297"/>
            <a:ext cx="10911840" cy="3554521"/>
          </a:xfrm>
        </p:spPr>
        <p:txBody>
          <a:bodyPr/>
          <a:lstStyle/>
          <a:p>
            <a:r>
              <a:rPr lang="en-US" sz="2400" b="1" u="sng" dirty="0" smtClean="0"/>
              <a:t>I </a:t>
            </a:r>
            <a:r>
              <a:rPr lang="ru-RU" sz="2400" b="1" u="sng" dirty="0" smtClean="0"/>
              <a:t>этап</a:t>
            </a:r>
          </a:p>
          <a:p>
            <a:pPr>
              <a:buNone/>
            </a:pPr>
            <a:r>
              <a:rPr lang="ru-RU" sz="2400" dirty="0" smtClean="0"/>
              <a:t>	Строительно-монтажные работы – 2-3 кв. 2016 года;</a:t>
            </a:r>
          </a:p>
          <a:p>
            <a:pPr>
              <a:buNone/>
            </a:pPr>
            <a:r>
              <a:rPr lang="ru-RU" sz="2400" dirty="0" smtClean="0"/>
              <a:t>	Сумма капитальных вложений – </a:t>
            </a:r>
            <a:r>
              <a:rPr lang="ru-RU" sz="2400" dirty="0" smtClean="0"/>
              <a:t>8,5 </a:t>
            </a:r>
            <a:r>
              <a:rPr lang="ru-RU" sz="2400" dirty="0" smtClean="0"/>
              <a:t>тыс. рублей;</a:t>
            </a:r>
          </a:p>
          <a:p>
            <a:pPr>
              <a:buNone/>
            </a:pPr>
            <a:endParaRPr lang="ru-RU" sz="2400" dirty="0" smtClean="0"/>
          </a:p>
          <a:p>
            <a:r>
              <a:rPr lang="en-US" sz="2400" b="1" u="sng" dirty="0" smtClean="0"/>
              <a:t>II </a:t>
            </a:r>
            <a:r>
              <a:rPr lang="ru-RU" sz="2400" b="1" u="sng" dirty="0" smtClean="0"/>
              <a:t>этап</a:t>
            </a:r>
          </a:p>
          <a:p>
            <a:pPr>
              <a:buNone/>
            </a:pPr>
            <a:r>
              <a:rPr lang="ru-RU" sz="2400" dirty="0" smtClean="0"/>
              <a:t>	Формирование экскурсионных маршрутов, разработка туристических продуктов – 3 кв. 2016 года;</a:t>
            </a:r>
          </a:p>
          <a:p>
            <a:pPr>
              <a:buNone/>
            </a:pPr>
            <a:r>
              <a:rPr lang="ru-RU" sz="2400" dirty="0" smtClean="0"/>
              <a:t>	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4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068" y="512820"/>
            <a:ext cx="9601196" cy="6550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Описание продукции и услуг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0325" y="1130531"/>
            <a:ext cx="1024818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sz="2000" dirty="0" smtClean="0"/>
              <a:t>Проектом предусмотрен широкий спектр услуг таких как: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dirty="0" smtClean="0"/>
              <a:t>Гостиница</a:t>
            </a:r>
            <a:r>
              <a:rPr lang="ru-RU" sz="2000" dirty="0" smtClean="0"/>
              <a:t>;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 err="1" smtClean="0"/>
              <a:t>Конференцзал</a:t>
            </a:r>
            <a:endParaRPr lang="ru-RU" sz="2000" dirty="0" smtClean="0"/>
          </a:p>
          <a:p>
            <a:pPr lvl="1">
              <a:buFont typeface="Wingdings" pitchFamily="2" charset="2"/>
              <a:buChar char="v"/>
            </a:pPr>
            <a:r>
              <a:rPr lang="ru-RU" sz="2000" dirty="0" smtClean="0"/>
              <a:t>Традиционные жилища местного коренного населения;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dirty="0" smtClean="0"/>
              <a:t>Кафе с элементами традиционного декора и национальными блюдами в меню;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dirty="0" smtClean="0"/>
              <a:t>Сувенирная лавка с товарами местных производителей;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dirty="0" smtClean="0"/>
              <a:t>Автостоянка и прочее.</a:t>
            </a:r>
          </a:p>
          <a:p>
            <a:pPr marL="342900" indent="-342900"/>
            <a:endParaRPr lang="ru-RU" sz="1600" dirty="0" smtClean="0"/>
          </a:p>
          <a:p>
            <a:pPr marL="342900" indent="-342900"/>
            <a:r>
              <a:rPr lang="ru-RU" sz="1600" dirty="0" smtClean="0"/>
              <a:t>	</a:t>
            </a:r>
            <a:r>
              <a:rPr lang="ru-RU" sz="2000" b="1" u="sng" dirty="0" smtClean="0"/>
              <a:t>Ценовая политика:</a:t>
            </a:r>
          </a:p>
          <a:p>
            <a:pPr marL="342900" indent="-342900" algn="just"/>
            <a:r>
              <a:rPr lang="ru-RU" sz="2000" dirty="0" smtClean="0"/>
              <a:t>	В ценообразовании комплекс использует метод установления цены на основе уровня текущих цен на рынке.</a:t>
            </a:r>
            <a:endParaRPr lang="ru-RU" sz="2000" u="sng" dirty="0" smtClean="0"/>
          </a:p>
          <a:p>
            <a:pPr marL="342900" indent="-342900"/>
            <a:endParaRPr lang="ru-RU" sz="2000" u="sng" dirty="0" smtClean="0"/>
          </a:p>
          <a:p>
            <a:pPr marL="342900" indent="-342900"/>
            <a:r>
              <a:rPr lang="ru-RU" sz="2000" dirty="0" smtClean="0"/>
              <a:t>	</a:t>
            </a:r>
            <a:r>
              <a:rPr lang="ru-RU" sz="2000" b="1" u="sng" dirty="0" smtClean="0"/>
              <a:t>Объем производства продукции, предоставление услуг по годам (прогноз):</a:t>
            </a:r>
          </a:p>
          <a:p>
            <a:pPr marL="342900" indent="-342900"/>
            <a:r>
              <a:rPr lang="ru-RU" sz="2000" dirty="0" smtClean="0"/>
              <a:t>	Согласно прогнозному варианту представленному в проекте к 2019 году: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Услугами размещения воспользуются более 8 тыс. человек;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Экскурсионными услугами более 5 тыс. человек.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448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09" y="411480"/>
            <a:ext cx="10911840" cy="6691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Услуги</a:t>
            </a:r>
            <a:endParaRPr lang="ru-RU" dirty="0"/>
          </a:p>
        </p:txBody>
      </p:sp>
      <p:pic>
        <p:nvPicPr>
          <p:cNvPr id="6" name="Рисунок 5" descr="z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0246" y="1400472"/>
            <a:ext cx="3702390" cy="2423383"/>
          </a:xfrm>
          <a:prstGeom prst="rect">
            <a:avLst/>
          </a:prstGeom>
        </p:spPr>
      </p:pic>
      <p:pic>
        <p:nvPicPr>
          <p:cNvPr id="7" name="Рисунок 6" descr="VTS-Oglahtyi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909" y="1227611"/>
            <a:ext cx="3667200" cy="2743200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417" y="1375397"/>
            <a:ext cx="3603450" cy="2398581"/>
          </a:xfrm>
          <a:prstGeom prst="rect">
            <a:avLst/>
          </a:prstGeom>
        </p:spPr>
      </p:pic>
      <p:pic>
        <p:nvPicPr>
          <p:cNvPr id="12" name="Рисунок 11" descr="el-oin_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405" y="3983651"/>
            <a:ext cx="3366952" cy="2525214"/>
          </a:xfrm>
          <a:prstGeom prst="rect">
            <a:avLst/>
          </a:prstGeom>
        </p:spPr>
      </p:pic>
      <p:pic>
        <p:nvPicPr>
          <p:cNvPr id="13" name="Рисунок 12" descr="06071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99469" y="4003518"/>
            <a:ext cx="3681243" cy="2448684"/>
          </a:xfrm>
          <a:prstGeom prst="rect">
            <a:avLst/>
          </a:prstGeom>
        </p:spPr>
      </p:pic>
      <p:pic>
        <p:nvPicPr>
          <p:cNvPr id="14" name="Рисунок 13" descr="6316e2444d8baddee7391475a3647338_780_520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84028" y="4006735"/>
            <a:ext cx="3554037" cy="2369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09" y="561109"/>
            <a:ext cx="10911840" cy="1051560"/>
          </a:xfrm>
        </p:spPr>
        <p:txBody>
          <a:bodyPr/>
          <a:lstStyle/>
          <a:p>
            <a:r>
              <a:rPr lang="ru-RU" dirty="0" smtClean="0"/>
              <a:t>Уникальные природные памятники</a:t>
            </a:r>
            <a:endParaRPr lang="ru-RU" dirty="0"/>
          </a:p>
        </p:txBody>
      </p:sp>
      <p:pic>
        <p:nvPicPr>
          <p:cNvPr id="4" name="Содержимое 3" descr="2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77" y="4563373"/>
            <a:ext cx="3537532" cy="1997694"/>
          </a:xfrm>
        </p:spPr>
      </p:pic>
      <p:pic>
        <p:nvPicPr>
          <p:cNvPr id="5" name="Рисунок 4" descr="5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957" y="2362061"/>
            <a:ext cx="3122763" cy="2002906"/>
          </a:xfrm>
          <a:prstGeom prst="rect">
            <a:avLst/>
          </a:prstGeom>
        </p:spPr>
      </p:pic>
      <p:pic>
        <p:nvPicPr>
          <p:cNvPr id="6" name="Рисунок 5" descr="9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588" y="4451230"/>
            <a:ext cx="3144506" cy="2078966"/>
          </a:xfrm>
          <a:prstGeom prst="rect">
            <a:avLst/>
          </a:prstGeom>
        </p:spPr>
      </p:pic>
      <p:pic>
        <p:nvPicPr>
          <p:cNvPr id="7" name="Рисунок 6" descr="12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2053" y="2346385"/>
            <a:ext cx="3562709" cy="1971834"/>
          </a:xfrm>
          <a:prstGeom prst="rect">
            <a:avLst/>
          </a:prstGeom>
        </p:spPr>
      </p:pic>
      <p:pic>
        <p:nvPicPr>
          <p:cNvPr id="8" name="Рисунок 7" descr="13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1" y="4563373"/>
            <a:ext cx="3376820" cy="1958197"/>
          </a:xfrm>
          <a:prstGeom prst="rect">
            <a:avLst/>
          </a:prstGeom>
        </p:spPr>
      </p:pic>
      <p:pic>
        <p:nvPicPr>
          <p:cNvPr id="9" name="Рисунок 8" descr="14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89986" y="2359110"/>
            <a:ext cx="3269412" cy="192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104" y="498764"/>
            <a:ext cx="10972800" cy="7182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Рынок сбыта и конкуренты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37309" y="1627632"/>
            <a:ext cx="10911840" cy="41879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Рынок сбыта представленных услуг на первоначальном этапе будет охватывать близлежащие регионы России с дальнейшим расширением до международного;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Конкурентными преимущества проекта можно считать уникальность представляемых экскурсионных продуктов и  различного рода этнокультурных туров;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Близлежащие конкуренты отсутствуют.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915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67697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экономической эффективности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95401" y="2090057"/>
            <a:ext cx="9601196" cy="3785811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None/>
            </a:pPr>
            <a:r>
              <a:rPr lang="ru-RU" sz="2400" dirty="0" smtClean="0"/>
              <a:t>Срок окупаемости составляет 2 года 6 месяцев</a:t>
            </a:r>
            <a:r>
              <a:rPr lang="ru-RU" sz="2400" i="1" dirty="0" smtClean="0"/>
              <a:t>.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Индекс рентабельности (доходности) составит 257,3 %</a:t>
            </a:r>
            <a:r>
              <a:rPr lang="ru-RU" sz="2400" i="1" dirty="0" smtClean="0"/>
              <a:t>.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Чистая прибыль от указанных услуг в 2017 году – 2,368 </a:t>
            </a:r>
            <a:r>
              <a:rPr lang="ru-RU" sz="2400" dirty="0" smtClean="0"/>
              <a:t>тыс.рублей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4470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ythian-stag.png"/>
          <p:cNvPicPr>
            <a:picLocks noChangeAspect="1"/>
          </p:cNvPicPr>
          <p:nvPr/>
        </p:nvPicPr>
        <p:blipFill>
          <a:blip r:embed="rId2" cstate="print">
            <a:lum bright="71000"/>
          </a:blip>
          <a:stretch>
            <a:fillRect/>
          </a:stretch>
        </p:blipFill>
        <p:spPr>
          <a:xfrm>
            <a:off x="4313209" y="1498119"/>
            <a:ext cx="7665466" cy="49975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25972"/>
            <a:ext cx="9601196" cy="750873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Оценка социально-экономической эффективности проекта для Республики Алтай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474" y="1986828"/>
            <a:ext cx="10869283" cy="3561803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Количество созданных рабочих мест в том числе высокопроизводительные рабочие места к 2019 году – 15;</a:t>
            </a:r>
          </a:p>
          <a:p>
            <a:pPr marL="0" indent="0">
              <a:buNone/>
            </a:pPr>
            <a:endParaRPr lang="ru-RU" sz="100" dirty="0" smtClean="0"/>
          </a:p>
          <a:p>
            <a:r>
              <a:rPr lang="ru-RU" sz="1800" dirty="0" smtClean="0"/>
              <a:t>Уровень заработной платы – 18-45 тыс. рублей;</a:t>
            </a:r>
          </a:p>
          <a:p>
            <a:pPr>
              <a:buNone/>
            </a:pPr>
            <a:endParaRPr lang="ru-RU" sz="100" dirty="0" smtClean="0"/>
          </a:p>
          <a:p>
            <a:r>
              <a:rPr lang="ru-RU" sz="1800" dirty="0" smtClean="0"/>
              <a:t>Планируемые налоговые отчисления с разбивкой по уровням бюджета (тыс. рублей) </a:t>
            </a:r>
          </a:p>
          <a:p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Расчет </a:t>
            </a:r>
            <a:r>
              <a:rPr lang="ru-RU" sz="1800" dirty="0"/>
              <a:t>бюджетной эффективности инвестиционного проекта</a:t>
            </a:r>
          </a:p>
          <a:p>
            <a:endParaRPr lang="ru-RU" sz="18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99230" y="3845447"/>
          <a:ext cx="9618451" cy="12192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754809"/>
                <a:gridCol w="1790965"/>
                <a:gridCol w="1935245"/>
                <a:gridCol w="2137432"/>
              </a:tblGrid>
              <a:tr h="28022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Бюджет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Годы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02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/>
                </a:tc>
              </a:tr>
              <a:tr h="2802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Местный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0,412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1,036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1,298</a:t>
                      </a:r>
                      <a:endParaRPr lang="ru-RU" sz="1400" dirty="0"/>
                    </a:p>
                  </a:txBody>
                  <a:tcPr/>
                </a:tc>
              </a:tr>
              <a:tr h="3025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Внебюджетные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0,086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0,167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0,158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07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2506</TotalTime>
  <Words>181</Words>
  <Application>Microsoft Office PowerPoint</Application>
  <PresentationFormat>Произвольный</PresentationFormat>
  <Paragraphs>85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Открытие визит-центра в муниципальном образовании «Улаганский район»</vt:lpstr>
      <vt:lpstr>Общие сведения о проекте</vt:lpstr>
      <vt:lpstr>Основные этапы реализации проекта</vt:lpstr>
      <vt:lpstr>Описание продукции и услуг</vt:lpstr>
      <vt:lpstr>Услуги</vt:lpstr>
      <vt:lpstr>Уникальные природные памятники</vt:lpstr>
      <vt:lpstr>Рынок сбыта и конкуренты</vt:lpstr>
      <vt:lpstr>Оценка экономической эффективности проекта </vt:lpstr>
      <vt:lpstr>Оценка социально-экономической эффективности проекта для Республики Алтай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инвестиционного проекта</dc:title>
  <dc:creator>User</dc:creator>
  <cp:lastModifiedBy>Михаил</cp:lastModifiedBy>
  <cp:revision>200</cp:revision>
  <dcterms:created xsi:type="dcterms:W3CDTF">2015-01-22T03:33:17Z</dcterms:created>
  <dcterms:modified xsi:type="dcterms:W3CDTF">2016-05-17T09:38:49Z</dcterms:modified>
</cp:coreProperties>
</file>